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Dumondi Condensed Heavy" charset="1" panose="00000000000000000000"/>
      <p:regular r:id="rId19"/>
    </p:embeddedFont>
    <p:embeddedFont>
      <p:font typeface="Canva Sans Bold" charset="1" panose="020B0803030501040103"/>
      <p:regular r:id="rId20"/>
    </p:embeddedFont>
    <p:embeddedFont>
      <p:font typeface="Sergio Trendy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Dumondi Condensed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5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4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4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4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5926" y="4255820"/>
            <a:ext cx="15324175" cy="166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91"/>
              </a:lnSpc>
              <a:spcBef>
                <a:spcPct val="0"/>
              </a:spcBef>
            </a:pPr>
            <a:r>
              <a:rPr lang="en-US" sz="1171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LENGUAJE CON ESTRUCTURA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37772">
            <a:off x="7983782" y="245268"/>
            <a:ext cx="2320437" cy="1763532"/>
          </a:xfrm>
          <a:custGeom>
            <a:avLst/>
            <a:gdLst/>
            <a:ahLst/>
            <a:cxnLst/>
            <a:rect r="r" b="b" t="t" l="l"/>
            <a:pathLst>
              <a:path h="1763532" w="2320437">
                <a:moveTo>
                  <a:pt x="0" y="0"/>
                </a:moveTo>
                <a:lnTo>
                  <a:pt x="2320436" y="0"/>
                </a:lnTo>
                <a:lnTo>
                  <a:pt x="2320436" y="1763532"/>
                </a:lnTo>
                <a:lnTo>
                  <a:pt x="0" y="176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48835">
            <a:off x="1590729" y="-877670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82916">
            <a:off x="15260428" y="-1317761"/>
            <a:ext cx="1873617" cy="2635522"/>
          </a:xfrm>
          <a:custGeom>
            <a:avLst/>
            <a:gdLst/>
            <a:ahLst/>
            <a:cxnLst/>
            <a:rect r="r" b="b" t="t" l="l"/>
            <a:pathLst>
              <a:path h="2635522" w="1873617">
                <a:moveTo>
                  <a:pt x="0" y="0"/>
                </a:moveTo>
                <a:lnTo>
                  <a:pt x="1873617" y="0"/>
                </a:lnTo>
                <a:lnTo>
                  <a:pt x="1873617" y="2635522"/>
                </a:lnTo>
                <a:lnTo>
                  <a:pt x="0" y="2635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8695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4625379" y="-1677477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4"/>
                </a:lnTo>
                <a:lnTo>
                  <a:pt x="0" y="3354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23462">
            <a:off x="11864509" y="-1629901"/>
            <a:ext cx="1864849" cy="3195225"/>
          </a:xfrm>
          <a:custGeom>
            <a:avLst/>
            <a:gdLst/>
            <a:ahLst/>
            <a:cxnLst/>
            <a:rect r="r" b="b" t="t" l="l"/>
            <a:pathLst>
              <a:path h="3195225" w="1864849">
                <a:moveTo>
                  <a:pt x="0" y="0"/>
                </a:moveTo>
                <a:lnTo>
                  <a:pt x="1864849" y="0"/>
                </a:lnTo>
                <a:lnTo>
                  <a:pt x="1864849" y="3195225"/>
                </a:lnTo>
                <a:lnTo>
                  <a:pt x="0" y="3195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91562">
            <a:off x="171874" y="3673643"/>
            <a:ext cx="1713652" cy="3261275"/>
          </a:xfrm>
          <a:custGeom>
            <a:avLst/>
            <a:gdLst/>
            <a:ahLst/>
            <a:cxnLst/>
            <a:rect r="r" b="b" t="t" l="l"/>
            <a:pathLst>
              <a:path h="3261275" w="1713652">
                <a:moveTo>
                  <a:pt x="0" y="0"/>
                </a:moveTo>
                <a:lnTo>
                  <a:pt x="1713652" y="0"/>
                </a:lnTo>
                <a:lnTo>
                  <a:pt x="1713652" y="3261275"/>
                </a:lnTo>
                <a:lnTo>
                  <a:pt x="0" y="32612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5979882" y="8712120"/>
            <a:ext cx="1348960" cy="1443440"/>
          </a:xfrm>
          <a:custGeom>
            <a:avLst/>
            <a:gdLst/>
            <a:ahLst/>
            <a:cxnLst/>
            <a:rect r="r" b="b" t="t" l="l"/>
            <a:pathLst>
              <a:path h="1443440" w="1348960">
                <a:moveTo>
                  <a:pt x="0" y="0"/>
                </a:moveTo>
                <a:lnTo>
                  <a:pt x="1348960" y="0"/>
                </a:lnTo>
                <a:lnTo>
                  <a:pt x="1348960" y="1443440"/>
                </a:lnTo>
                <a:lnTo>
                  <a:pt x="0" y="14434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87336" y="8002683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6402">
            <a:off x="-894040" y="7794813"/>
            <a:ext cx="2888339" cy="2594254"/>
          </a:xfrm>
          <a:custGeom>
            <a:avLst/>
            <a:gdLst/>
            <a:ahLst/>
            <a:cxnLst/>
            <a:rect r="r" b="b" t="t" l="l"/>
            <a:pathLst>
              <a:path h="2594254" w="2888339">
                <a:moveTo>
                  <a:pt x="0" y="0"/>
                </a:moveTo>
                <a:lnTo>
                  <a:pt x="2888339" y="0"/>
                </a:lnTo>
                <a:lnTo>
                  <a:pt x="2888339" y="2594254"/>
                </a:lnTo>
                <a:lnTo>
                  <a:pt x="0" y="25942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43741">
            <a:off x="8329315" y="8650200"/>
            <a:ext cx="3360285" cy="2413296"/>
          </a:xfrm>
          <a:custGeom>
            <a:avLst/>
            <a:gdLst/>
            <a:ahLst/>
            <a:cxnLst/>
            <a:rect r="r" b="b" t="t" l="l"/>
            <a:pathLst>
              <a:path h="2413296" w="3360285">
                <a:moveTo>
                  <a:pt x="0" y="0"/>
                </a:moveTo>
                <a:lnTo>
                  <a:pt x="3360285" y="0"/>
                </a:lnTo>
                <a:lnTo>
                  <a:pt x="3360285" y="2413295"/>
                </a:lnTo>
                <a:lnTo>
                  <a:pt x="0" y="241329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29103">
            <a:off x="2472369" y="8651978"/>
            <a:ext cx="2527838" cy="2068231"/>
          </a:xfrm>
          <a:custGeom>
            <a:avLst/>
            <a:gdLst/>
            <a:ahLst/>
            <a:cxnLst/>
            <a:rect r="r" b="b" t="t" l="l"/>
            <a:pathLst>
              <a:path h="2068231" w="2527838">
                <a:moveTo>
                  <a:pt x="0" y="0"/>
                </a:moveTo>
                <a:lnTo>
                  <a:pt x="2527839" y="0"/>
                </a:lnTo>
                <a:lnTo>
                  <a:pt x="2527839" y="2068231"/>
                </a:lnTo>
                <a:lnTo>
                  <a:pt x="0" y="20682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60577" y="8352066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807361">
            <a:off x="16553163" y="3512862"/>
            <a:ext cx="1713652" cy="3261275"/>
          </a:xfrm>
          <a:custGeom>
            <a:avLst/>
            <a:gdLst/>
            <a:ahLst/>
            <a:cxnLst/>
            <a:rect r="r" b="b" t="t" l="l"/>
            <a:pathLst>
              <a:path h="3261275" w="1713652">
                <a:moveTo>
                  <a:pt x="1713652" y="0"/>
                </a:moveTo>
                <a:lnTo>
                  <a:pt x="0" y="0"/>
                </a:lnTo>
                <a:lnTo>
                  <a:pt x="0" y="3261276"/>
                </a:lnTo>
                <a:lnTo>
                  <a:pt x="1713652" y="3261276"/>
                </a:lnTo>
                <a:lnTo>
                  <a:pt x="171365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463061" y="6079741"/>
            <a:ext cx="9546159" cy="38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</a:pPr>
            <a:r>
              <a:rPr lang="en-US" sz="2406">
                <a:solidFill>
                  <a:srgbClr val="FB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ESTRUCTURA DE DATOS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217368">
            <a:off x="-981827" y="973876"/>
            <a:ext cx="2689340" cy="1789633"/>
          </a:xfrm>
          <a:custGeom>
            <a:avLst/>
            <a:gdLst/>
            <a:ahLst/>
            <a:cxnLst/>
            <a:rect r="r" b="b" t="t" l="l"/>
            <a:pathLst>
              <a:path h="1789633" w="2689340">
                <a:moveTo>
                  <a:pt x="0" y="0"/>
                </a:moveTo>
                <a:lnTo>
                  <a:pt x="2689340" y="0"/>
                </a:lnTo>
                <a:lnTo>
                  <a:pt x="2689340" y="1789634"/>
                </a:lnTo>
                <a:lnTo>
                  <a:pt x="0" y="178963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75531">
            <a:off x="16923129" y="1508291"/>
            <a:ext cx="1827408" cy="2457395"/>
          </a:xfrm>
          <a:custGeom>
            <a:avLst/>
            <a:gdLst/>
            <a:ahLst/>
            <a:cxnLst/>
            <a:rect r="r" b="b" t="t" l="l"/>
            <a:pathLst>
              <a:path h="2457395" w="1827408">
                <a:moveTo>
                  <a:pt x="0" y="0"/>
                </a:moveTo>
                <a:lnTo>
                  <a:pt x="1827409" y="0"/>
                </a:lnTo>
                <a:lnTo>
                  <a:pt x="1827409" y="2457395"/>
                </a:lnTo>
                <a:lnTo>
                  <a:pt x="0" y="2457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25329">
            <a:off x="177396" y="6931819"/>
            <a:ext cx="2016256" cy="3837166"/>
          </a:xfrm>
          <a:custGeom>
            <a:avLst/>
            <a:gdLst/>
            <a:ahLst/>
            <a:cxnLst/>
            <a:rect r="r" b="b" t="t" l="l"/>
            <a:pathLst>
              <a:path h="3837166" w="2016256">
                <a:moveTo>
                  <a:pt x="0" y="0"/>
                </a:moveTo>
                <a:lnTo>
                  <a:pt x="2016257" y="0"/>
                </a:lnTo>
                <a:lnTo>
                  <a:pt x="2016257" y="3837166"/>
                </a:lnTo>
                <a:lnTo>
                  <a:pt x="0" y="3837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5208" y="2057383"/>
            <a:ext cx="5630083" cy="4964490"/>
          </a:xfrm>
          <a:custGeom>
            <a:avLst/>
            <a:gdLst/>
            <a:ahLst/>
            <a:cxnLst/>
            <a:rect r="r" b="b" t="t" l="l"/>
            <a:pathLst>
              <a:path h="4964490" w="5630083">
                <a:moveTo>
                  <a:pt x="0" y="0"/>
                </a:moveTo>
                <a:lnTo>
                  <a:pt x="5630082" y="0"/>
                </a:lnTo>
                <a:lnTo>
                  <a:pt x="5630082" y="4964490"/>
                </a:lnTo>
                <a:lnTo>
                  <a:pt x="0" y="4964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929" t="-31062" r="-49094" b="-2141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16968" y="3258973"/>
            <a:ext cx="5164932" cy="1762426"/>
          </a:xfrm>
          <a:custGeom>
            <a:avLst/>
            <a:gdLst/>
            <a:ahLst/>
            <a:cxnLst/>
            <a:rect r="r" b="b" t="t" l="l"/>
            <a:pathLst>
              <a:path h="1762426" w="5164932">
                <a:moveTo>
                  <a:pt x="0" y="0"/>
                </a:moveTo>
                <a:lnTo>
                  <a:pt x="5164932" y="0"/>
                </a:lnTo>
                <a:lnTo>
                  <a:pt x="5164932" y="1762426"/>
                </a:lnTo>
                <a:lnTo>
                  <a:pt x="0" y="17624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8799" t="-103299" r="-61749" b="-22620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68479" y="7523096"/>
            <a:ext cx="7161176" cy="1434960"/>
          </a:xfrm>
          <a:custGeom>
            <a:avLst/>
            <a:gdLst/>
            <a:ahLst/>
            <a:cxnLst/>
            <a:rect r="r" b="b" t="t" l="l"/>
            <a:pathLst>
              <a:path h="1434960" w="7161176">
                <a:moveTo>
                  <a:pt x="0" y="0"/>
                </a:moveTo>
                <a:lnTo>
                  <a:pt x="7161175" y="0"/>
                </a:lnTo>
                <a:lnTo>
                  <a:pt x="7161175" y="1434959"/>
                </a:lnTo>
                <a:lnTo>
                  <a:pt x="0" y="14349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1959" t="-310810" r="-49920" b="-26818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4048" y="1207827"/>
            <a:ext cx="5301242" cy="188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3"/>
              </a:lnSpc>
            </a:pPr>
            <a:r>
              <a:rPr lang="en-US" sz="616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TIPADOS DE DATOS:</a:t>
            </a:r>
          </a:p>
          <a:p>
            <a:pPr algn="l" marL="0" indent="0" lvl="0">
              <a:lnSpc>
                <a:spcPts val="740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509806" y="2248446"/>
            <a:ext cx="2779256" cy="488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0"/>
              </a:lnSpc>
              <a:spcBef>
                <a:spcPct val="0"/>
              </a:spcBef>
            </a:pPr>
            <a:r>
              <a:rPr lang="en-US" sz="3023" spc="160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TIPOS PRIMITIVOS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89062" y="6515512"/>
            <a:ext cx="2729362" cy="50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sz="3140" spc="166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TIPOS ESPECIALES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9588" y="2217758"/>
            <a:ext cx="5682299" cy="68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3"/>
              </a:lnSpc>
            </a:pPr>
            <a:r>
              <a:rPr lang="en-US" sz="6202">
                <a:solidFill>
                  <a:srgbClr val="05061C"/>
                </a:solidFill>
                <a:latin typeface="Sergio Trendy"/>
                <a:ea typeface="Sergio Trendy"/>
                <a:cs typeface="Sergio Trendy"/>
                <a:sym typeface="Sergio Trendy"/>
              </a:rPr>
              <a:t>PHP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06304" y="-200615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888814" y="-1386482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2915840" y="-1557050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4550" y="-13373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84550" y="4237739"/>
            <a:ext cx="6802629" cy="5451198"/>
          </a:xfrm>
          <a:custGeom>
            <a:avLst/>
            <a:gdLst/>
            <a:ahLst/>
            <a:cxnLst/>
            <a:rect r="r" b="b" t="t" l="l"/>
            <a:pathLst>
              <a:path h="5451198" w="6802629">
                <a:moveTo>
                  <a:pt x="0" y="0"/>
                </a:moveTo>
                <a:lnTo>
                  <a:pt x="6802629" y="0"/>
                </a:lnTo>
                <a:lnTo>
                  <a:pt x="6802629" y="5451199"/>
                </a:lnTo>
                <a:lnTo>
                  <a:pt x="0" y="54511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0637" t="-36561" r="-48387" b="-3122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5570" y="4355442"/>
            <a:ext cx="6547531" cy="502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7476" indent="-203738" lvl="1">
              <a:lnSpc>
                <a:spcPts val="2510"/>
              </a:lnSpc>
              <a:buFont typeface="Arial"/>
              <a:buChar char="•"/>
            </a:pPr>
            <a:r>
              <a:rPr lang="en-US" sz="1887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(Hypertext Preprocessor) es un lenguaje de programación de propósito general diseñado principalmente para el desarrollo web del lado del servidor. Fue creado por Rasmus Lerdorf en 1993 y se ha convertido en uno de los lenguajes más populares para el desarrollo de aplicaciones web dinámicas.</a:t>
            </a:r>
          </a:p>
          <a:p>
            <a:pPr algn="l">
              <a:lnSpc>
                <a:spcPts val="2510"/>
              </a:lnSpc>
            </a:pPr>
          </a:p>
          <a:p>
            <a:pPr algn="l" marL="407476" indent="-203738" lvl="1">
              <a:lnSpc>
                <a:spcPts val="2510"/>
              </a:lnSpc>
              <a:buAutoNum type="arabicPeriod" startAt="1"/>
            </a:pPr>
            <a:r>
              <a:rPr lang="en-US" sz="1887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Lenguaje del Lado del Servidor</a:t>
            </a:r>
          </a:p>
          <a:p>
            <a:pPr algn="l" marL="407476" indent="-203738" lvl="1">
              <a:lnSpc>
                <a:spcPts val="2510"/>
              </a:lnSpc>
              <a:buAutoNum type="arabicPeriod" startAt="1"/>
            </a:pPr>
            <a:r>
              <a:rPr lang="en-US" sz="1887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Scripting de Código Abierto</a:t>
            </a:r>
          </a:p>
          <a:p>
            <a:pPr algn="l" marL="407476" indent="-203738" lvl="1">
              <a:lnSpc>
                <a:spcPts val="2510"/>
              </a:lnSpc>
              <a:buAutoNum type="arabicPeriod" startAt="1"/>
            </a:pPr>
            <a:r>
              <a:rPr lang="en-US" sz="1887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Integración con HTML</a:t>
            </a:r>
          </a:p>
          <a:p>
            <a:pPr algn="l" marL="407476" indent="-203738" lvl="1">
              <a:lnSpc>
                <a:spcPts val="2510"/>
              </a:lnSpc>
              <a:buAutoNum type="arabicPeriod" startAt="1"/>
            </a:pPr>
            <a:r>
              <a:rPr lang="en-US" sz="1887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Amplio Soporte de Bases de Datos</a:t>
            </a:r>
          </a:p>
          <a:p>
            <a:pPr algn="l" marL="407476" indent="-203738" lvl="1">
              <a:lnSpc>
                <a:spcPts val="2510"/>
              </a:lnSpc>
              <a:buAutoNum type="arabicPeriod" startAt="1"/>
            </a:pPr>
            <a:r>
              <a:rPr lang="en-US" sz="1887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Lenguaje de Script Dinámico</a:t>
            </a:r>
          </a:p>
          <a:p>
            <a:pPr algn="l" marL="407476" indent="-203738" lvl="1">
              <a:lnSpc>
                <a:spcPts val="2510"/>
              </a:lnSpc>
              <a:buAutoNum type="arabicPeriod" startAt="1"/>
            </a:pPr>
            <a:r>
              <a:rPr lang="en-US" sz="1887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Extensibilidad</a:t>
            </a:r>
          </a:p>
          <a:p>
            <a:pPr algn="l" marL="407476" indent="-203738" lvl="1">
              <a:lnSpc>
                <a:spcPts val="2510"/>
              </a:lnSpc>
              <a:buAutoNum type="arabicPeriod" startAt="1"/>
            </a:pPr>
            <a:r>
              <a:rPr lang="en-US" sz="1887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Orientación a Objetos y Procedural</a:t>
            </a:r>
          </a:p>
          <a:p>
            <a:pPr algn="l" marL="407476" indent="-203738" lvl="1">
              <a:lnSpc>
                <a:spcPts val="2510"/>
              </a:lnSpc>
              <a:buAutoNum type="arabicPeriod" startAt="1"/>
            </a:pPr>
            <a:r>
              <a:rPr lang="en-US" sz="1887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Gestión de Sesiones y Cookies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047" y="3320217"/>
            <a:ext cx="4791426" cy="77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3"/>
              </a:lnSpc>
            </a:pPr>
            <a:r>
              <a:rPr lang="en-US" sz="6201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DEFINICIÓN: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8054" y="3466395"/>
            <a:ext cx="5621538" cy="77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3"/>
              </a:lnSpc>
            </a:pPr>
            <a:r>
              <a:rPr lang="en-US" sz="6201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EJEMPLO: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75531">
            <a:off x="16923129" y="1508291"/>
            <a:ext cx="1827408" cy="2457395"/>
          </a:xfrm>
          <a:custGeom>
            <a:avLst/>
            <a:gdLst/>
            <a:ahLst/>
            <a:cxnLst/>
            <a:rect r="r" b="b" t="t" l="l"/>
            <a:pathLst>
              <a:path h="2457395" w="1827408">
                <a:moveTo>
                  <a:pt x="0" y="0"/>
                </a:moveTo>
                <a:lnTo>
                  <a:pt x="1827409" y="0"/>
                </a:lnTo>
                <a:lnTo>
                  <a:pt x="1827409" y="2457395"/>
                </a:lnTo>
                <a:lnTo>
                  <a:pt x="0" y="2457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25329">
            <a:off x="177396" y="6931819"/>
            <a:ext cx="2016256" cy="3837166"/>
          </a:xfrm>
          <a:custGeom>
            <a:avLst/>
            <a:gdLst/>
            <a:ahLst/>
            <a:cxnLst/>
            <a:rect r="r" b="b" t="t" l="l"/>
            <a:pathLst>
              <a:path h="3837166" w="2016256">
                <a:moveTo>
                  <a:pt x="0" y="0"/>
                </a:moveTo>
                <a:lnTo>
                  <a:pt x="2016257" y="0"/>
                </a:lnTo>
                <a:lnTo>
                  <a:pt x="2016257" y="3837166"/>
                </a:lnTo>
                <a:lnTo>
                  <a:pt x="0" y="3837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8223" y="3657641"/>
            <a:ext cx="6327329" cy="3968388"/>
          </a:xfrm>
          <a:custGeom>
            <a:avLst/>
            <a:gdLst/>
            <a:ahLst/>
            <a:cxnLst/>
            <a:rect r="r" b="b" t="t" l="l"/>
            <a:pathLst>
              <a:path h="3968388" w="6327329">
                <a:moveTo>
                  <a:pt x="0" y="0"/>
                </a:moveTo>
                <a:lnTo>
                  <a:pt x="6327329" y="0"/>
                </a:lnTo>
                <a:lnTo>
                  <a:pt x="6327329" y="3968388"/>
                </a:lnTo>
                <a:lnTo>
                  <a:pt x="0" y="3968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558" t="-61950" r="-38125" b="-287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16055" y="3511462"/>
            <a:ext cx="5058620" cy="4451142"/>
          </a:xfrm>
          <a:custGeom>
            <a:avLst/>
            <a:gdLst/>
            <a:ahLst/>
            <a:cxnLst/>
            <a:rect r="r" b="b" t="t" l="l"/>
            <a:pathLst>
              <a:path h="4451142" w="5058620">
                <a:moveTo>
                  <a:pt x="0" y="0"/>
                </a:moveTo>
                <a:lnTo>
                  <a:pt x="5058620" y="0"/>
                </a:lnTo>
                <a:lnTo>
                  <a:pt x="5058620" y="4451143"/>
                </a:lnTo>
                <a:lnTo>
                  <a:pt x="0" y="4451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5079" t="-39012" r="-60946" b="-310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4048" y="1207827"/>
            <a:ext cx="5301242" cy="188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3"/>
              </a:lnSpc>
            </a:pPr>
            <a:r>
              <a:rPr lang="en-US" sz="616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TIPADOS DE DATOS:</a:t>
            </a:r>
          </a:p>
          <a:p>
            <a:pPr algn="l" marL="0" indent="0" lvl="0">
              <a:lnSpc>
                <a:spcPts val="740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859632" y="2475364"/>
            <a:ext cx="2779256" cy="488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0"/>
              </a:lnSpc>
              <a:spcBef>
                <a:spcPct val="0"/>
              </a:spcBef>
            </a:pPr>
            <a:r>
              <a:rPr lang="en-US" sz="3023" spc="160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PRIMITIVOS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21700" y="2481496"/>
            <a:ext cx="2905348" cy="48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158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COMPUESTOS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6267" y="4085443"/>
            <a:ext cx="16635465" cy="247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127"/>
              </a:lnSpc>
            </a:pPr>
            <a:r>
              <a:rPr lang="en-US" sz="19920">
                <a:solidFill>
                  <a:srgbClr val="FEFEFE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MUCHAS 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833107" y="8297361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06304" y="-200615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888814" y="-1386482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2915840" y="-1557050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7209817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50362" y="8548225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43815" y="8001312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84550" y="-13373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528147" y="857404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584638" y="8192544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39694" y="4183006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539694" y="5143500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539694" y="6163687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539694" y="7089896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539694" y="8078377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539694" y="3301659"/>
            <a:ext cx="7719606" cy="54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01. C#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39694" y="4347877"/>
            <a:ext cx="7719606" cy="54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02. 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39694" y="5368065"/>
            <a:ext cx="7719606" cy="54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03. Python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39694" y="6344662"/>
            <a:ext cx="7719606" cy="54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04. JavaScript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39694" y="7359730"/>
            <a:ext cx="7719606" cy="54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05. Php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7281" y="1315315"/>
            <a:ext cx="7166719" cy="308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738"/>
              </a:lnSpc>
              <a:spcBef>
                <a:spcPct val="0"/>
              </a:spcBef>
            </a:pPr>
            <a:r>
              <a:rPr lang="en-US" sz="2158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ÍNDICE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62318" y="3905952"/>
            <a:ext cx="1693100" cy="2276785"/>
          </a:xfrm>
          <a:custGeom>
            <a:avLst/>
            <a:gdLst/>
            <a:ahLst/>
            <a:cxnLst/>
            <a:rect r="r" b="b" t="t" l="l"/>
            <a:pathLst>
              <a:path h="2276785" w="1693100">
                <a:moveTo>
                  <a:pt x="0" y="0"/>
                </a:moveTo>
                <a:lnTo>
                  <a:pt x="1693100" y="0"/>
                </a:lnTo>
                <a:lnTo>
                  <a:pt x="1693100" y="2276785"/>
                </a:lnTo>
                <a:lnTo>
                  <a:pt x="0" y="2276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70556">
            <a:off x="-524005" y="6650052"/>
            <a:ext cx="4235526" cy="2818550"/>
          </a:xfrm>
          <a:custGeom>
            <a:avLst/>
            <a:gdLst/>
            <a:ahLst/>
            <a:cxnLst/>
            <a:rect r="r" b="b" t="t" l="l"/>
            <a:pathLst>
              <a:path h="2818550" w="4235526">
                <a:moveTo>
                  <a:pt x="0" y="0"/>
                </a:moveTo>
                <a:lnTo>
                  <a:pt x="4235527" y="0"/>
                </a:lnTo>
                <a:lnTo>
                  <a:pt x="4235527" y="2818550"/>
                </a:lnTo>
                <a:lnTo>
                  <a:pt x="0" y="2818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104945">
            <a:off x="4141905" y="3624898"/>
            <a:ext cx="2342995" cy="4458986"/>
          </a:xfrm>
          <a:custGeom>
            <a:avLst/>
            <a:gdLst/>
            <a:ahLst/>
            <a:cxnLst/>
            <a:rect r="r" b="b" t="t" l="l"/>
            <a:pathLst>
              <a:path h="4458986" w="2342995">
                <a:moveTo>
                  <a:pt x="0" y="0"/>
                </a:moveTo>
                <a:lnTo>
                  <a:pt x="2342995" y="0"/>
                </a:lnTo>
                <a:lnTo>
                  <a:pt x="2342995" y="4458986"/>
                </a:lnTo>
                <a:lnTo>
                  <a:pt x="0" y="4458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81395" y="7327065"/>
            <a:ext cx="3808468" cy="2472042"/>
          </a:xfrm>
          <a:custGeom>
            <a:avLst/>
            <a:gdLst/>
            <a:ahLst/>
            <a:cxnLst/>
            <a:rect r="r" b="b" t="t" l="l"/>
            <a:pathLst>
              <a:path h="2472042" w="3808468">
                <a:moveTo>
                  <a:pt x="0" y="0"/>
                </a:moveTo>
                <a:lnTo>
                  <a:pt x="3808467" y="0"/>
                </a:lnTo>
                <a:lnTo>
                  <a:pt x="3808467" y="2472041"/>
                </a:lnTo>
                <a:lnTo>
                  <a:pt x="0" y="2472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70174" y="2011186"/>
            <a:ext cx="3033513" cy="98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9"/>
              </a:lnSpc>
            </a:pPr>
            <a:r>
              <a:rPr lang="en-US" sz="8801">
                <a:solidFill>
                  <a:srgbClr val="05061C"/>
                </a:solidFill>
                <a:latin typeface="Sergio Trendy"/>
                <a:ea typeface="Sergio Trendy"/>
                <a:cs typeface="Sergio Trendy"/>
                <a:sym typeface="Sergio Trendy"/>
              </a:rPr>
              <a:t>C#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06304" y="-200615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888814" y="-1386482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2915840" y="-1557050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4550" y="-13373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5570" y="4355442"/>
            <a:ext cx="6086921" cy="4389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9606" indent="-259803" lvl="1">
              <a:lnSpc>
                <a:spcPts val="3200"/>
              </a:lnSpc>
              <a:buFont typeface="Arial"/>
              <a:buChar char="•"/>
            </a:pPr>
            <a:r>
              <a:rPr lang="en-US" sz="2406">
                <a:solidFill>
                  <a:srgbClr val="3C445D"/>
                </a:solidFill>
                <a:latin typeface="Canva Sans"/>
                <a:ea typeface="Canva Sans"/>
                <a:cs typeface="Canva Sans"/>
                <a:sym typeface="Canva Sans"/>
              </a:rPr>
              <a:t>C# se utiliza principalmente para desarrollar aplicaciones de escritorio, aplicaciones web, servicios web, y aplicaciones móviles (a través de Xamarin). </a:t>
            </a:r>
            <a:r>
              <a:rPr lang="en-US" sz="24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Algunas características clave de C# son:</a:t>
            </a:r>
          </a:p>
          <a:p>
            <a:pPr algn="l">
              <a:lnSpc>
                <a:spcPts val="3200"/>
              </a:lnSpc>
            </a:pPr>
          </a:p>
          <a:p>
            <a:pPr algn="l" marL="519606" indent="-259803" lvl="1">
              <a:lnSpc>
                <a:spcPts val="3200"/>
              </a:lnSpc>
              <a:buAutoNum type="arabicPeriod" startAt="1"/>
            </a:pPr>
            <a:r>
              <a:rPr lang="en-US" sz="24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Orientado a objetos</a:t>
            </a:r>
          </a:p>
          <a:p>
            <a:pPr algn="l" marL="519606" indent="-259803" lvl="1">
              <a:lnSpc>
                <a:spcPts val="3200"/>
              </a:lnSpc>
              <a:buAutoNum type="arabicPeriod" startAt="1"/>
            </a:pPr>
            <a:r>
              <a:rPr lang="en-US" sz="24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Seguridad de tipos</a:t>
            </a:r>
          </a:p>
          <a:p>
            <a:pPr algn="l" marL="519606" indent="-259803" lvl="1">
              <a:lnSpc>
                <a:spcPts val="3200"/>
              </a:lnSpc>
              <a:buAutoNum type="arabicPeriod" startAt="1"/>
            </a:pPr>
            <a:r>
              <a:rPr lang="en-US" sz="24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Manejo de excepciones</a:t>
            </a:r>
          </a:p>
          <a:p>
            <a:pPr algn="l" marL="519606" indent="-259803" lvl="1">
              <a:lnSpc>
                <a:spcPts val="3200"/>
              </a:lnSpc>
              <a:buAutoNum type="arabicPeriod" startAt="1"/>
            </a:pPr>
            <a:r>
              <a:rPr lang="en-US" sz="24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Interoperabilidad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1240" y="3466395"/>
            <a:ext cx="4791426" cy="77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3"/>
              </a:lnSpc>
            </a:pPr>
            <a:r>
              <a:rPr lang="en-US" sz="6201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DEFINICIÓN: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8054" y="3466395"/>
            <a:ext cx="5621538" cy="77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3"/>
              </a:lnSpc>
            </a:pPr>
            <a:r>
              <a:rPr lang="en-US" sz="6201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EJEMPLO: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833288" y="4237739"/>
            <a:ext cx="9793724" cy="5448358"/>
          </a:xfrm>
          <a:custGeom>
            <a:avLst/>
            <a:gdLst/>
            <a:ahLst/>
            <a:cxnLst/>
            <a:rect r="r" b="b" t="t" l="l"/>
            <a:pathLst>
              <a:path h="5448358" w="9793724">
                <a:moveTo>
                  <a:pt x="0" y="0"/>
                </a:moveTo>
                <a:lnTo>
                  <a:pt x="9793724" y="0"/>
                </a:lnTo>
                <a:lnTo>
                  <a:pt x="9793724" y="5448359"/>
                </a:lnTo>
                <a:lnTo>
                  <a:pt x="0" y="54483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82418" t="-88912" r="-46241" b="-4229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75531">
            <a:off x="16923129" y="1508291"/>
            <a:ext cx="1827408" cy="2457395"/>
          </a:xfrm>
          <a:custGeom>
            <a:avLst/>
            <a:gdLst/>
            <a:ahLst/>
            <a:cxnLst/>
            <a:rect r="r" b="b" t="t" l="l"/>
            <a:pathLst>
              <a:path h="2457395" w="1827408">
                <a:moveTo>
                  <a:pt x="0" y="0"/>
                </a:moveTo>
                <a:lnTo>
                  <a:pt x="1827409" y="0"/>
                </a:lnTo>
                <a:lnTo>
                  <a:pt x="1827409" y="2457395"/>
                </a:lnTo>
                <a:lnTo>
                  <a:pt x="0" y="2457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25329">
            <a:off x="177396" y="6931819"/>
            <a:ext cx="2016256" cy="3837166"/>
          </a:xfrm>
          <a:custGeom>
            <a:avLst/>
            <a:gdLst/>
            <a:ahLst/>
            <a:cxnLst/>
            <a:rect r="r" b="b" t="t" l="l"/>
            <a:pathLst>
              <a:path h="3837166" w="2016256">
                <a:moveTo>
                  <a:pt x="0" y="0"/>
                </a:moveTo>
                <a:lnTo>
                  <a:pt x="2016257" y="0"/>
                </a:lnTo>
                <a:lnTo>
                  <a:pt x="2016257" y="3837166"/>
                </a:lnTo>
                <a:lnTo>
                  <a:pt x="0" y="3837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750" y="2673588"/>
            <a:ext cx="8556249" cy="3474939"/>
          </a:xfrm>
          <a:custGeom>
            <a:avLst/>
            <a:gdLst/>
            <a:ahLst/>
            <a:cxnLst/>
            <a:rect r="r" b="b" t="t" l="l"/>
            <a:pathLst>
              <a:path h="3474939" w="8556249">
                <a:moveTo>
                  <a:pt x="0" y="0"/>
                </a:moveTo>
                <a:lnTo>
                  <a:pt x="8556249" y="0"/>
                </a:lnTo>
                <a:lnTo>
                  <a:pt x="8556249" y="3474939"/>
                </a:lnTo>
                <a:lnTo>
                  <a:pt x="0" y="3474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363" t="-182860" r="-80464" b="-11302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67559" y="1150834"/>
            <a:ext cx="6197690" cy="1005419"/>
          </a:xfrm>
          <a:custGeom>
            <a:avLst/>
            <a:gdLst/>
            <a:ahLst/>
            <a:cxnLst/>
            <a:rect r="r" b="b" t="t" l="l"/>
            <a:pathLst>
              <a:path h="1005419" w="6197690">
                <a:moveTo>
                  <a:pt x="0" y="0"/>
                </a:moveTo>
                <a:lnTo>
                  <a:pt x="6197689" y="0"/>
                </a:lnTo>
                <a:lnTo>
                  <a:pt x="6197689" y="1005418"/>
                </a:lnTo>
                <a:lnTo>
                  <a:pt x="0" y="1005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9314" t="-364131" r="-37818" b="-28875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92580" y="3573679"/>
            <a:ext cx="6347646" cy="1365893"/>
          </a:xfrm>
          <a:custGeom>
            <a:avLst/>
            <a:gdLst/>
            <a:ahLst/>
            <a:cxnLst/>
            <a:rect r="r" b="b" t="t" l="l"/>
            <a:pathLst>
              <a:path h="1365893" w="6347646">
                <a:moveTo>
                  <a:pt x="0" y="0"/>
                </a:moveTo>
                <a:lnTo>
                  <a:pt x="6347647" y="0"/>
                </a:lnTo>
                <a:lnTo>
                  <a:pt x="6347647" y="1365894"/>
                </a:lnTo>
                <a:lnTo>
                  <a:pt x="0" y="1365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6413" t="-223472" r="-35589" b="-2307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66003" y="5441856"/>
            <a:ext cx="6374224" cy="1294268"/>
          </a:xfrm>
          <a:custGeom>
            <a:avLst/>
            <a:gdLst/>
            <a:ahLst/>
            <a:cxnLst/>
            <a:rect r="r" b="b" t="t" l="l"/>
            <a:pathLst>
              <a:path h="1294268" w="6374224">
                <a:moveTo>
                  <a:pt x="0" y="0"/>
                </a:moveTo>
                <a:lnTo>
                  <a:pt x="6374224" y="0"/>
                </a:lnTo>
                <a:lnTo>
                  <a:pt x="6374224" y="1294267"/>
                </a:lnTo>
                <a:lnTo>
                  <a:pt x="0" y="12942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5886" t="-298784" r="-35232" b="-18607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26136" y="7766360"/>
            <a:ext cx="6414091" cy="1802293"/>
          </a:xfrm>
          <a:custGeom>
            <a:avLst/>
            <a:gdLst/>
            <a:ahLst/>
            <a:cxnLst/>
            <a:rect r="r" b="b" t="t" l="l"/>
            <a:pathLst>
              <a:path h="1802293" w="6414091">
                <a:moveTo>
                  <a:pt x="0" y="0"/>
                </a:moveTo>
                <a:lnTo>
                  <a:pt x="6414091" y="0"/>
                </a:lnTo>
                <a:lnTo>
                  <a:pt x="6414091" y="1802294"/>
                </a:lnTo>
                <a:lnTo>
                  <a:pt x="0" y="1802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5414" t="-179909" r="-34392" b="-14009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55256" y="8307837"/>
            <a:ext cx="6108445" cy="1085129"/>
          </a:xfrm>
          <a:custGeom>
            <a:avLst/>
            <a:gdLst/>
            <a:ahLst/>
            <a:cxnLst/>
            <a:rect r="r" b="b" t="t" l="l"/>
            <a:pathLst>
              <a:path h="1085129" w="6108445">
                <a:moveTo>
                  <a:pt x="0" y="0"/>
                </a:moveTo>
                <a:lnTo>
                  <a:pt x="6108445" y="0"/>
                </a:lnTo>
                <a:lnTo>
                  <a:pt x="6108445" y="1085129"/>
                </a:lnTo>
                <a:lnTo>
                  <a:pt x="0" y="10851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4191" t="-341410" r="-36113" b="-25617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4048" y="1207827"/>
            <a:ext cx="5301242" cy="188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3"/>
              </a:lnSpc>
            </a:pPr>
            <a:r>
              <a:rPr lang="en-US" sz="616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TIPADOS DE DATOS:</a:t>
            </a:r>
          </a:p>
          <a:p>
            <a:pPr algn="l" marL="0" indent="0" lvl="0">
              <a:lnSpc>
                <a:spcPts val="740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467559" y="392433"/>
            <a:ext cx="2779256" cy="488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0"/>
              </a:lnSpc>
              <a:spcBef>
                <a:spcPct val="0"/>
              </a:spcBef>
            </a:pPr>
            <a:r>
              <a:rPr lang="en-US" sz="3023" spc="160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CADENA DE TEXTO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7559" y="2394377"/>
            <a:ext cx="7460220" cy="50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sz="3140" spc="166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TIPOS NUMÉRICOS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92580" y="6993298"/>
            <a:ext cx="3715972" cy="48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158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TIPOS DE FECHA Y HORA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7559" y="3191106"/>
            <a:ext cx="921366" cy="25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71"/>
              </a:lnSpc>
            </a:pPr>
            <a:r>
              <a:rPr lang="en-US" sz="172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Entero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67559" y="5063398"/>
            <a:ext cx="921366" cy="25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71"/>
              </a:lnSpc>
            </a:pPr>
            <a:r>
              <a:rPr lang="en-US" sz="172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Flotante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69943" y="7510867"/>
            <a:ext cx="2905348" cy="48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158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FORMATO DE FECHA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59530" y="2151176"/>
            <a:ext cx="3671381" cy="785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2"/>
              </a:lnSpc>
            </a:pPr>
            <a:r>
              <a:rPr lang="en-US" sz="7102">
                <a:solidFill>
                  <a:srgbClr val="05061C"/>
                </a:solidFill>
                <a:latin typeface="Sergio Trendy"/>
                <a:ea typeface="Sergio Trendy"/>
                <a:cs typeface="Sergio Trendy"/>
                <a:sym typeface="Sergio Trendy"/>
              </a:rPr>
              <a:t>JAVA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06304" y="-200615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888814" y="-1386482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2915840" y="-1557050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4550" y="-13373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28672" y="3879413"/>
            <a:ext cx="8743008" cy="5868589"/>
          </a:xfrm>
          <a:custGeom>
            <a:avLst/>
            <a:gdLst/>
            <a:ahLst/>
            <a:cxnLst/>
            <a:rect r="r" b="b" t="t" l="l"/>
            <a:pathLst>
              <a:path h="5868589" w="8743008">
                <a:moveTo>
                  <a:pt x="0" y="0"/>
                </a:moveTo>
                <a:lnTo>
                  <a:pt x="8743008" y="0"/>
                </a:lnTo>
                <a:lnTo>
                  <a:pt x="8743008" y="5868588"/>
                </a:lnTo>
                <a:lnTo>
                  <a:pt x="0" y="58685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6622" t="-41481" r="-35380" b="-3617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5570" y="4355442"/>
            <a:ext cx="6086921" cy="499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248" indent="-216624" lvl="1">
              <a:lnSpc>
                <a:spcPts val="2668"/>
              </a:lnSpc>
              <a:buFont typeface="Arial"/>
              <a:buChar char="•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Es un lenguaje de programación de propósito general, orientado a objetos y concurrente, desarrollado por Sun Microsystems en 1995, y actualmente mantenido por Oracle. Es uno de los lenguajes de programación más populares en el mundo, conocido por su portabilidad, robustez y capacidad para crear aplicaciones escalables y de alto rendimiento.</a:t>
            </a:r>
          </a:p>
          <a:p>
            <a:pPr algn="l">
              <a:lnSpc>
                <a:spcPts val="2668"/>
              </a:lnSpc>
            </a:pP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Orientado a objetos</a:t>
            </a: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Portabilidad</a:t>
            </a: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Seguro y robusto</a:t>
            </a: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Multihilo (Multithreading)</a:t>
            </a: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Bibliotecas ricas</a:t>
            </a: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Desarrollo multiplataforma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047" y="2936265"/>
            <a:ext cx="4791426" cy="77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3"/>
              </a:lnSpc>
            </a:pPr>
            <a:r>
              <a:rPr lang="en-US" sz="6201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DEFINICIÓN: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99744" y="3108069"/>
            <a:ext cx="5621538" cy="77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3"/>
              </a:lnSpc>
            </a:pPr>
            <a:r>
              <a:rPr lang="en-US" sz="6201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EJEMPLO: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75531">
            <a:off x="16923129" y="1508291"/>
            <a:ext cx="1827408" cy="2457395"/>
          </a:xfrm>
          <a:custGeom>
            <a:avLst/>
            <a:gdLst/>
            <a:ahLst/>
            <a:cxnLst/>
            <a:rect r="r" b="b" t="t" l="l"/>
            <a:pathLst>
              <a:path h="2457395" w="1827408">
                <a:moveTo>
                  <a:pt x="0" y="0"/>
                </a:moveTo>
                <a:lnTo>
                  <a:pt x="1827409" y="0"/>
                </a:lnTo>
                <a:lnTo>
                  <a:pt x="1827409" y="2457395"/>
                </a:lnTo>
                <a:lnTo>
                  <a:pt x="0" y="2457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25329">
            <a:off x="177396" y="6931819"/>
            <a:ext cx="2016256" cy="3837166"/>
          </a:xfrm>
          <a:custGeom>
            <a:avLst/>
            <a:gdLst/>
            <a:ahLst/>
            <a:cxnLst/>
            <a:rect r="r" b="b" t="t" l="l"/>
            <a:pathLst>
              <a:path h="3837166" w="2016256">
                <a:moveTo>
                  <a:pt x="0" y="0"/>
                </a:moveTo>
                <a:lnTo>
                  <a:pt x="2016257" y="0"/>
                </a:lnTo>
                <a:lnTo>
                  <a:pt x="2016257" y="3837166"/>
                </a:lnTo>
                <a:lnTo>
                  <a:pt x="0" y="3837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653" y="2324728"/>
            <a:ext cx="8022205" cy="3539198"/>
          </a:xfrm>
          <a:custGeom>
            <a:avLst/>
            <a:gdLst/>
            <a:ahLst/>
            <a:cxnLst/>
            <a:rect r="r" b="b" t="t" l="l"/>
            <a:pathLst>
              <a:path h="3539198" w="8022205">
                <a:moveTo>
                  <a:pt x="0" y="0"/>
                </a:moveTo>
                <a:lnTo>
                  <a:pt x="8022205" y="0"/>
                </a:lnTo>
                <a:lnTo>
                  <a:pt x="8022205" y="3539198"/>
                </a:lnTo>
                <a:lnTo>
                  <a:pt x="0" y="3539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233" t="-104799" r="-36466" b="-6894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09757" y="3331402"/>
            <a:ext cx="6427380" cy="925224"/>
          </a:xfrm>
          <a:custGeom>
            <a:avLst/>
            <a:gdLst/>
            <a:ahLst/>
            <a:cxnLst/>
            <a:rect r="r" b="b" t="t" l="l"/>
            <a:pathLst>
              <a:path h="925224" w="6427380">
                <a:moveTo>
                  <a:pt x="0" y="0"/>
                </a:moveTo>
                <a:lnTo>
                  <a:pt x="6427380" y="0"/>
                </a:lnTo>
                <a:lnTo>
                  <a:pt x="6427380" y="925224"/>
                </a:lnTo>
                <a:lnTo>
                  <a:pt x="0" y="9252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4845" t="-331783" r="-34528" b="-38636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90156" y="5143500"/>
            <a:ext cx="6440669" cy="1177714"/>
          </a:xfrm>
          <a:custGeom>
            <a:avLst/>
            <a:gdLst/>
            <a:ahLst/>
            <a:cxnLst/>
            <a:rect r="r" b="b" t="t" l="l"/>
            <a:pathLst>
              <a:path h="1177714" w="6440669">
                <a:moveTo>
                  <a:pt x="0" y="0"/>
                </a:moveTo>
                <a:lnTo>
                  <a:pt x="6440669" y="0"/>
                </a:lnTo>
                <a:lnTo>
                  <a:pt x="6440669" y="1177714"/>
                </a:lnTo>
                <a:lnTo>
                  <a:pt x="0" y="11777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278" t="-305787" r="-34663" b="-23695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83179" y="7200307"/>
            <a:ext cx="6453958" cy="1014190"/>
          </a:xfrm>
          <a:custGeom>
            <a:avLst/>
            <a:gdLst/>
            <a:ahLst/>
            <a:cxnLst/>
            <a:rect r="r" b="b" t="t" l="l"/>
            <a:pathLst>
              <a:path h="1014190" w="6453958">
                <a:moveTo>
                  <a:pt x="0" y="0"/>
                </a:moveTo>
                <a:lnTo>
                  <a:pt x="6453958" y="0"/>
                </a:lnTo>
                <a:lnTo>
                  <a:pt x="6453958" y="1014190"/>
                </a:lnTo>
                <a:lnTo>
                  <a:pt x="0" y="10141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4948" t="-285742" r="-33562" b="-36063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4048" y="1207827"/>
            <a:ext cx="5301242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536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TIPOS PRIMITIVOS :</a:t>
            </a:r>
          </a:p>
          <a:p>
            <a:pPr algn="l" marL="0" indent="0" lvl="0">
              <a:lnSpc>
                <a:spcPts val="740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758929" y="1871809"/>
            <a:ext cx="5184552" cy="488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0"/>
              </a:lnSpc>
              <a:spcBef>
                <a:spcPct val="0"/>
              </a:spcBef>
            </a:pPr>
            <a:r>
              <a:rPr lang="en-US" sz="3023" spc="160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TIPOS DE DATOS DE REFERENCIA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37563" y="2960427"/>
            <a:ext cx="921366" cy="25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71"/>
              </a:lnSpc>
            </a:pPr>
            <a:r>
              <a:rPr lang="en-US" sz="172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37563" y="4680882"/>
            <a:ext cx="1027677" cy="25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71"/>
              </a:lnSpc>
            </a:pPr>
            <a:r>
              <a:rPr lang="en-US" sz="172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Arreglos: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37563" y="6736123"/>
            <a:ext cx="2250259" cy="25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71"/>
              </a:lnSpc>
            </a:pPr>
            <a:r>
              <a:rPr lang="en-US" sz="172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Clases e Interfaces: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9588" y="2196104"/>
            <a:ext cx="5682299" cy="73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7"/>
              </a:lnSpc>
            </a:pPr>
            <a:r>
              <a:rPr lang="en-US" sz="6602">
                <a:solidFill>
                  <a:srgbClr val="05061C"/>
                </a:solidFill>
                <a:latin typeface="Sergio Trendy"/>
                <a:ea typeface="Sergio Trendy"/>
                <a:cs typeface="Sergio Trendy"/>
                <a:sym typeface="Sergio Trendy"/>
              </a:rPr>
              <a:t>PYTHON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06304" y="-200615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888814" y="-1386482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2915840" y="-1557050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4550" y="-13373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79538" y="5314525"/>
            <a:ext cx="8425473" cy="2396890"/>
          </a:xfrm>
          <a:custGeom>
            <a:avLst/>
            <a:gdLst/>
            <a:ahLst/>
            <a:cxnLst/>
            <a:rect r="r" b="b" t="t" l="l"/>
            <a:pathLst>
              <a:path h="2396890" w="8425473">
                <a:moveTo>
                  <a:pt x="0" y="0"/>
                </a:moveTo>
                <a:lnTo>
                  <a:pt x="8425473" y="0"/>
                </a:lnTo>
                <a:lnTo>
                  <a:pt x="8425473" y="2396890"/>
                </a:lnTo>
                <a:lnTo>
                  <a:pt x="0" y="2396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3751" t="-165195" r="-34066" b="-14571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5703" y="4209164"/>
            <a:ext cx="6086921" cy="5329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248" indent="-216624" lvl="1">
              <a:lnSpc>
                <a:spcPts val="2668"/>
              </a:lnSpc>
              <a:buFont typeface="Arial"/>
              <a:buChar char="•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es un lenguaje de programación de alto nivel, interpretado y de propósito general, que fue creado por Guido van Rossum y lanzado por primera vez en 1991. Es conocido por su sintaxis simple y clara, lo que lo convierte en uno de los lenguajes más accesibles y populares tanto para principiantes como para desarrolladores experimentados.</a:t>
            </a:r>
          </a:p>
          <a:p>
            <a:pPr algn="l">
              <a:lnSpc>
                <a:spcPts val="2668"/>
              </a:lnSpc>
            </a:pP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Sintaxis simple y legible</a:t>
            </a: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Interpretado</a:t>
            </a: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Multiplataforma</a:t>
            </a: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Tipado dinámico</a:t>
            </a: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Multiparadigma</a:t>
            </a: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Gran comunidad y bibliotecas</a:t>
            </a:r>
          </a:p>
          <a:p>
            <a:pPr algn="l" marL="433248" indent="-216624" lvl="1">
              <a:lnSpc>
                <a:spcPts val="2668"/>
              </a:lnSpc>
              <a:buAutoNum type="arabicPeriod" startAt="1"/>
            </a:pPr>
            <a:r>
              <a:rPr lang="en-US" sz="20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Aplicaciones diversas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9626" y="3114453"/>
            <a:ext cx="4791426" cy="74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1"/>
              </a:lnSpc>
            </a:pPr>
            <a:r>
              <a:rPr lang="en-US" sz="6001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DEFINICIÓN: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8054" y="3466395"/>
            <a:ext cx="5621538" cy="77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3"/>
              </a:lnSpc>
            </a:pPr>
            <a:r>
              <a:rPr lang="en-US" sz="6201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EJEMPLO: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75531">
            <a:off x="16923129" y="1508291"/>
            <a:ext cx="1827408" cy="2457395"/>
          </a:xfrm>
          <a:custGeom>
            <a:avLst/>
            <a:gdLst/>
            <a:ahLst/>
            <a:cxnLst/>
            <a:rect r="r" b="b" t="t" l="l"/>
            <a:pathLst>
              <a:path h="2457395" w="1827408">
                <a:moveTo>
                  <a:pt x="0" y="0"/>
                </a:moveTo>
                <a:lnTo>
                  <a:pt x="1827409" y="0"/>
                </a:lnTo>
                <a:lnTo>
                  <a:pt x="1827409" y="2457395"/>
                </a:lnTo>
                <a:lnTo>
                  <a:pt x="0" y="2457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25329">
            <a:off x="177396" y="6931819"/>
            <a:ext cx="2016256" cy="3837166"/>
          </a:xfrm>
          <a:custGeom>
            <a:avLst/>
            <a:gdLst/>
            <a:ahLst/>
            <a:cxnLst/>
            <a:rect r="r" b="b" t="t" l="l"/>
            <a:pathLst>
              <a:path h="3837166" w="2016256">
                <a:moveTo>
                  <a:pt x="0" y="0"/>
                </a:moveTo>
                <a:lnTo>
                  <a:pt x="2016257" y="0"/>
                </a:lnTo>
                <a:lnTo>
                  <a:pt x="2016257" y="3837166"/>
                </a:lnTo>
                <a:lnTo>
                  <a:pt x="0" y="3837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14597"/>
            <a:ext cx="6359859" cy="5657806"/>
          </a:xfrm>
          <a:custGeom>
            <a:avLst/>
            <a:gdLst/>
            <a:ahLst/>
            <a:cxnLst/>
            <a:rect r="r" b="b" t="t" l="l"/>
            <a:pathLst>
              <a:path h="5657806" w="6359859">
                <a:moveTo>
                  <a:pt x="0" y="0"/>
                </a:moveTo>
                <a:lnTo>
                  <a:pt x="6359859" y="0"/>
                </a:lnTo>
                <a:lnTo>
                  <a:pt x="6359859" y="5657806"/>
                </a:lnTo>
                <a:lnTo>
                  <a:pt x="0" y="565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134" t="-26947" r="-46918" b="-2104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002131"/>
            <a:ext cx="7779945" cy="6256169"/>
          </a:xfrm>
          <a:custGeom>
            <a:avLst/>
            <a:gdLst/>
            <a:ahLst/>
            <a:cxnLst/>
            <a:rect r="r" b="b" t="t" l="l"/>
            <a:pathLst>
              <a:path h="6256169" w="7779945">
                <a:moveTo>
                  <a:pt x="0" y="0"/>
                </a:moveTo>
                <a:lnTo>
                  <a:pt x="7779945" y="0"/>
                </a:lnTo>
                <a:lnTo>
                  <a:pt x="7779945" y="6256169"/>
                </a:lnTo>
                <a:lnTo>
                  <a:pt x="0" y="625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5748" t="-37233" r="-46284" b="-250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4048" y="1207827"/>
            <a:ext cx="5301242" cy="188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3"/>
              </a:lnSpc>
            </a:pPr>
            <a:r>
              <a:rPr lang="en-US" sz="616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TIPADOS DE DATOS:</a:t>
            </a:r>
          </a:p>
          <a:p>
            <a:pPr algn="l" marL="0" indent="0" lvl="0">
              <a:lnSpc>
                <a:spcPts val="740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487476" y="1897693"/>
            <a:ext cx="2779256" cy="98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3023" spc="160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DATETIME:</a:t>
            </a:r>
          </a:p>
          <a:p>
            <a:pPr algn="l" marL="0" indent="0" lvl="0">
              <a:lnSpc>
                <a:spcPts val="39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9588" y="2217758"/>
            <a:ext cx="5682299" cy="68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3"/>
              </a:lnSpc>
            </a:pPr>
            <a:r>
              <a:rPr lang="en-US" sz="6202">
                <a:solidFill>
                  <a:srgbClr val="05061C"/>
                </a:solidFill>
                <a:latin typeface="Sergio Trendy"/>
                <a:ea typeface="Sergio Trendy"/>
                <a:cs typeface="Sergio Trendy"/>
                <a:sym typeface="Sergio Trendy"/>
              </a:rPr>
              <a:t>JAVASCRIPT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06304" y="-200615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888814" y="-1386482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2915840" y="-1557050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4550" y="-13373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13674" y="4162261"/>
            <a:ext cx="7805212" cy="6066580"/>
          </a:xfrm>
          <a:custGeom>
            <a:avLst/>
            <a:gdLst/>
            <a:ahLst/>
            <a:cxnLst/>
            <a:rect r="r" b="b" t="t" l="l"/>
            <a:pathLst>
              <a:path h="6066580" w="7805212">
                <a:moveTo>
                  <a:pt x="0" y="0"/>
                </a:moveTo>
                <a:lnTo>
                  <a:pt x="7805213" y="0"/>
                </a:lnTo>
                <a:lnTo>
                  <a:pt x="7805213" y="6066580"/>
                </a:lnTo>
                <a:lnTo>
                  <a:pt x="0" y="60665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89766" t="-47644" r="-47578" b="-2412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5570" y="4355442"/>
            <a:ext cx="6086921" cy="565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838" indent="-227419" lvl="1">
              <a:lnSpc>
                <a:spcPts val="2801"/>
              </a:lnSpc>
              <a:buFont typeface="Arial"/>
              <a:buChar char="•"/>
            </a:pPr>
            <a:r>
              <a:rPr lang="en-US" sz="21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es un lenguaje de programación de alto nivel, interpretado y basado en prototipos, que se utiliza principalmente para el desarrollo web. Fue creado por Brendan Eich en 1995 y es uno de los lenguajes de programación más importantes en el desarrollo de aplicaciones web interactivas.</a:t>
            </a:r>
          </a:p>
          <a:p>
            <a:pPr algn="l">
              <a:lnSpc>
                <a:spcPts val="2934"/>
              </a:lnSpc>
            </a:pPr>
          </a:p>
          <a:p>
            <a:pPr algn="l" marL="454838" indent="-227419" lvl="1">
              <a:lnSpc>
                <a:spcPts val="2801"/>
              </a:lnSpc>
              <a:buAutoNum type="arabicPeriod" startAt="1"/>
            </a:pPr>
            <a:r>
              <a:rPr lang="en-US" sz="21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Lenguaje interpretado</a:t>
            </a:r>
          </a:p>
          <a:p>
            <a:pPr algn="l" marL="454838" indent="-227419" lvl="1">
              <a:lnSpc>
                <a:spcPts val="2801"/>
              </a:lnSpc>
              <a:buAutoNum type="arabicPeriod" startAt="1"/>
            </a:pPr>
            <a:r>
              <a:rPr lang="en-US" sz="21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Lenguaje basado en eventos</a:t>
            </a:r>
          </a:p>
          <a:p>
            <a:pPr algn="l" marL="454838" indent="-227419" lvl="1">
              <a:lnSpc>
                <a:spcPts val="2801"/>
              </a:lnSpc>
              <a:buAutoNum type="arabicPeriod" startAt="1"/>
            </a:pPr>
            <a:r>
              <a:rPr lang="en-US" sz="21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Multiparadigma</a:t>
            </a:r>
          </a:p>
          <a:p>
            <a:pPr algn="l" marL="454838" indent="-227419" lvl="1">
              <a:lnSpc>
                <a:spcPts val="2801"/>
              </a:lnSpc>
              <a:buAutoNum type="arabicPeriod" startAt="1"/>
            </a:pPr>
            <a:r>
              <a:rPr lang="en-US" sz="21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Interoperabilidad con HTML y CSS</a:t>
            </a:r>
          </a:p>
          <a:p>
            <a:pPr algn="l" marL="454838" indent="-227419" lvl="1">
              <a:lnSpc>
                <a:spcPts val="2801"/>
              </a:lnSpc>
              <a:buAutoNum type="arabicPeriod" startAt="1"/>
            </a:pPr>
            <a:r>
              <a:rPr lang="en-US" sz="21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Ejecutado en el navegador</a:t>
            </a:r>
          </a:p>
          <a:p>
            <a:pPr algn="l" marL="454838" indent="-227419" lvl="1">
              <a:lnSpc>
                <a:spcPts val="2801"/>
              </a:lnSpc>
              <a:buAutoNum type="arabicPeriod" startAt="1"/>
            </a:pPr>
            <a:r>
              <a:rPr lang="en-US" sz="21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Lenguaje basado en prototipos</a:t>
            </a:r>
          </a:p>
          <a:p>
            <a:pPr algn="l" marL="454838" indent="-227419" lvl="1">
              <a:lnSpc>
                <a:spcPts val="2801"/>
              </a:lnSpc>
              <a:buAutoNum type="arabicPeriod" startAt="1"/>
            </a:pPr>
            <a:r>
              <a:rPr lang="en-US" sz="2106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Asíncrono y basado en eventos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1240" y="3466395"/>
            <a:ext cx="4791426" cy="77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3"/>
              </a:lnSpc>
            </a:pPr>
            <a:r>
              <a:rPr lang="en-US" sz="6201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DEFINICIÓN: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8054" y="3466395"/>
            <a:ext cx="5621538" cy="77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3"/>
              </a:lnSpc>
            </a:pPr>
            <a:r>
              <a:rPr lang="en-US" sz="6201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EJEMPLO: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DAGOB_Lb9Nc</dc:identifier>
  <dcterms:modified xsi:type="dcterms:W3CDTF">2011-08-01T06:04:30Z</dcterms:modified>
  <cp:revision>1</cp:revision>
  <dc:title>Presentación Diapositivas Tecnología y Digitalización Ilustrado Azul y Morado</dc:title>
</cp:coreProperties>
</file>